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3" r:id="rId2"/>
    <p:sldId id="343" r:id="rId3"/>
    <p:sldId id="388" r:id="rId4"/>
    <p:sldId id="371" r:id="rId5"/>
    <p:sldId id="372" r:id="rId6"/>
    <p:sldId id="374" r:id="rId7"/>
    <p:sldId id="329" r:id="rId8"/>
    <p:sldId id="356" r:id="rId9"/>
    <p:sldId id="357" r:id="rId10"/>
    <p:sldId id="376" r:id="rId11"/>
    <p:sldId id="380" r:id="rId12"/>
    <p:sldId id="363" r:id="rId13"/>
    <p:sldId id="364" r:id="rId14"/>
    <p:sldId id="391" r:id="rId15"/>
    <p:sldId id="382" r:id="rId16"/>
    <p:sldId id="384" r:id="rId17"/>
    <p:sldId id="365" r:id="rId18"/>
    <p:sldId id="348" r:id="rId19"/>
    <p:sldId id="385" r:id="rId20"/>
    <p:sldId id="350" r:id="rId21"/>
    <p:sldId id="351" r:id="rId22"/>
    <p:sldId id="352" r:id="rId23"/>
    <p:sldId id="354" r:id="rId24"/>
    <p:sldId id="392" r:id="rId25"/>
    <p:sldId id="386" r:id="rId26"/>
    <p:sldId id="389" r:id="rId27"/>
  </p:sldIdLst>
  <p:sldSz cx="9144000" cy="6858000" type="screen4x3"/>
  <p:notesSz cx="6858000" cy="9144000"/>
  <p:defaultTextStyle>
    <a:defPPr>
      <a:defRPr lang="en-US"/>
    </a:defPPr>
    <a:lvl1pPr marL="0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40"/>
    <a:srgbClr val="FF8000"/>
    <a:srgbClr val="0080FF"/>
    <a:srgbClr val="A7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28"/>
  </p:normalViewPr>
  <p:slideViewPr>
    <p:cSldViewPr snapToGrid="0">
      <p:cViewPr varScale="1">
        <p:scale>
          <a:sx n="174" d="100"/>
          <a:sy n="174" d="100"/>
        </p:scale>
        <p:origin x="108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7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D1CF3-CE1A-3941-A941-03F71674CB4E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1EB2E-61C4-3449-9690-C262C5195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81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4571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AA81AD-D356-AA4F-A400-69CC56CD184E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45715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Times New Roman"/>
                <a:ea typeface="ＭＳ 明朝"/>
              </a:rPr>
              <a:t>Kelp forest ecosystems occur globally along temperate-zone coast lines, and are some of the most diverse and productive ecosystems of the world. They also provide a wide array of ecosystem services that have sustained human communities for </a:t>
            </a:r>
            <a:r>
              <a:rPr lang="en-US" sz="1200" b="0" i="0" u="none" strike="noStrike" baseline="0" dirty="0" err="1">
                <a:latin typeface="Times New Roman"/>
                <a:ea typeface="ＭＳ 明朝"/>
              </a:rPr>
              <a:t>millenia</a:t>
            </a:r>
            <a:r>
              <a:rPr lang="en-US" sz="1200" b="0" i="0" u="none" strike="noStrike" baseline="0" dirty="0">
                <a:latin typeface="Times New Roman"/>
                <a:ea typeface="ＭＳ 明朝"/>
              </a:rPr>
              <a:t>. Kelp forest ecosystems have also been the subject of many ecological studies examining the structure and function of food web dynamics.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72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4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48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5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57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22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9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51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4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7ADF7-80D4-5348-ABB9-109B4944AC75}" type="datetimeFigureOut">
              <a:rPr lang="en-US" smtClean="0"/>
              <a:t>3/1/19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DFB58-66F9-494E-B7D2-D1A6AF3EF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1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5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0" indent="-342870" algn="l" defTabSz="45715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3" indent="-285724" algn="l" defTabSz="45715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98" indent="-228580" algn="l" defTabSz="45715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57" indent="-228580" algn="l" defTabSz="45715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17" indent="-228580" algn="l" defTabSz="45715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76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45715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913961" y="577005"/>
            <a:ext cx="7347246" cy="193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1" tIns="45710" rIns="91421" bIns="45710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Calibri" charset="0"/>
              </a:rPr>
              <a:t>Estimating changes in species interactions &amp; community stability in a kelp forest ecosystem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925831" y="2684727"/>
            <a:ext cx="4296775" cy="249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1" tIns="45710" rIns="91421" bIns="45710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 charset="0"/>
              </a:rPr>
              <a:t>Mark Scheuerell</a:t>
            </a:r>
            <a:endParaRPr lang="en-US" sz="2400" dirty="0">
              <a:solidFill>
                <a:srgbClr val="3366FF"/>
              </a:solidFill>
              <a:latin typeface="Calibri" charset="0"/>
            </a:endParaRPr>
          </a:p>
          <a:p>
            <a:r>
              <a:rPr lang="en-US" i="1" dirty="0">
                <a:latin typeface="Calibri" charset="0"/>
              </a:rPr>
              <a:t>NOAA Northwest Fisheries Science Center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latin typeface="Calibri" charset="0"/>
              </a:rPr>
              <a:t>Eric Ward</a:t>
            </a:r>
          </a:p>
          <a:p>
            <a:r>
              <a:rPr lang="en-US" i="1" dirty="0">
                <a:solidFill>
                  <a:prstClr val="black"/>
                </a:solidFill>
                <a:latin typeface="Calibri" charset="0"/>
              </a:rPr>
              <a:t>NOAA Northwest Fisheries Science Center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latin typeface="Calibri" charset="0"/>
              </a:rPr>
              <a:t>Steve Katz</a:t>
            </a:r>
          </a:p>
          <a:p>
            <a:r>
              <a:rPr lang="en-US" i="1" dirty="0">
                <a:solidFill>
                  <a:prstClr val="black"/>
                </a:solidFill>
                <a:latin typeface="Calibri" charset="0"/>
              </a:rPr>
              <a:t>Washington State University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6488668"/>
            <a:ext cx="1947806" cy="369332"/>
          </a:xfrm>
          <a:prstGeom prst="rect">
            <a:avLst/>
          </a:prstGeom>
        </p:spPr>
        <p:txBody>
          <a:bodyPr wrap="none" lIns="91432" tIns="45716" rIns="91432" bIns="45716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@</a:t>
            </a:r>
            <a:r>
              <a:rPr lang="en-US" dirty="0" err="1">
                <a:solidFill>
                  <a:srgbClr val="3366FF"/>
                </a:solidFill>
              </a:rPr>
              <a:t>mark_scheuerell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76380" y="6488668"/>
            <a:ext cx="1167620" cy="369332"/>
          </a:xfrm>
          <a:prstGeom prst="rect">
            <a:avLst/>
          </a:prstGeom>
        </p:spPr>
        <p:txBody>
          <a:bodyPr wrap="none" lIns="91432" tIns="45716" rIns="91432" bIns="45716">
            <a:spAutoFit/>
          </a:bodyPr>
          <a:lstStyle/>
          <a:p>
            <a:pPr algn="r"/>
            <a:r>
              <a:rPr lang="en-US" dirty="0">
                <a:solidFill>
                  <a:srgbClr val="3366FF"/>
                </a:solidFill>
              </a:rPr>
              <a:t>#ISEC2016</a:t>
            </a:r>
          </a:p>
        </p:txBody>
      </p:sp>
    </p:spTree>
    <p:extLst>
      <p:ext uri="{BB962C8B-B14F-4D97-AF65-F5344CB8AC3E}">
        <p14:creationId xmlns:p14="http://schemas.microsoft.com/office/powerpoint/2010/main" val="427930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Community model in matrix form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709310"/>
              </p:ext>
            </p:extLst>
          </p:nvPr>
        </p:nvGraphicFramePr>
        <p:xfrm>
          <a:off x="2346125" y="2432078"/>
          <a:ext cx="4419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125" y="2432078"/>
                        <a:ext cx="4419600" cy="723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51662" y="6488113"/>
            <a:ext cx="2492339" cy="369332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Ives et al (2003)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Ecology</a:t>
            </a:r>
          </a:p>
        </p:txBody>
      </p:sp>
    </p:spTree>
    <p:extLst>
      <p:ext uri="{BB962C8B-B14F-4D97-AF65-F5344CB8AC3E}">
        <p14:creationId xmlns:p14="http://schemas.microsoft.com/office/powerpoint/2010/main" val="85309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Community model in matrix form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097178"/>
              </p:ext>
            </p:extLst>
          </p:nvPr>
        </p:nvGraphicFramePr>
        <p:xfrm>
          <a:off x="2346125" y="2432078"/>
          <a:ext cx="4419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125" y="2432078"/>
                        <a:ext cx="4419600" cy="723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51662" y="6488113"/>
            <a:ext cx="2492339" cy="369332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Ives et al (2003)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Ecology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367" y="2602680"/>
            <a:ext cx="1475121" cy="400101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log densities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77222" y="1373416"/>
            <a:ext cx="1518164" cy="707886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Intrinsic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growth rates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8051" y="3480211"/>
            <a:ext cx="1431502" cy="707886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Interactions 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strengths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3403" y="1373416"/>
            <a:ext cx="1180031" cy="707886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Covariate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effects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07099" y="2467404"/>
            <a:ext cx="1713655" cy="707886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Environmental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variation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727643" y="2829193"/>
            <a:ext cx="36169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61227" y="2829192"/>
            <a:ext cx="3617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03413" y="2103038"/>
            <a:ext cx="0" cy="359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32137" y="2101249"/>
            <a:ext cx="0" cy="361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99851" y="3480211"/>
            <a:ext cx="1596004" cy="4001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Covariates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996508" y="3104767"/>
            <a:ext cx="0" cy="361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91735" y="3104232"/>
            <a:ext cx="0" cy="361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54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Two issues with this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322281" y="3355365"/>
            <a:ext cx="4726179" cy="83099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346044" indent="-346044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1)	This describes a process with no sampling or observation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15633" y="4385747"/>
            <a:ext cx="4123597" cy="83099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346044" indent="-346044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2)	The community interactions don’t vary with time</a:t>
            </a:r>
          </a:p>
        </p:txBody>
      </p:sp>
      <p:graphicFrame>
        <p:nvGraphicFramePr>
          <p:cNvPr id="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45144"/>
              </p:ext>
            </p:extLst>
          </p:nvPr>
        </p:nvGraphicFramePr>
        <p:xfrm>
          <a:off x="2346125" y="2432078"/>
          <a:ext cx="4419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Equation" r:id="rId4" imgW="1473200" imgH="241300" progId="Equation.3">
                  <p:embed/>
                </p:oleObj>
              </mc:Choice>
              <mc:Fallback>
                <p:oleObj name="Equation" r:id="rId4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125" y="2432078"/>
                        <a:ext cx="4419600" cy="723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7775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State-space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685284"/>
              </p:ext>
            </p:extLst>
          </p:nvPr>
        </p:nvGraphicFramePr>
        <p:xfrm>
          <a:off x="5225976" y="2176725"/>
          <a:ext cx="27130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976" y="2176725"/>
                        <a:ext cx="2713037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65910" y="1688250"/>
            <a:ext cx="20218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60383"/>
              </p:ext>
            </p:extLst>
          </p:nvPr>
        </p:nvGraphicFramePr>
        <p:xfrm>
          <a:off x="1017747" y="4119563"/>
          <a:ext cx="172561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" name="Equation" r:id="rId6" imgW="685800" imgH="215900" progId="Equation.3">
                  <p:embed/>
                </p:oleObj>
              </mc:Choice>
              <mc:Fallback>
                <p:oleObj name="Equation" r:id="rId6" imgW="685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7" y="4119563"/>
                        <a:ext cx="172561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684251"/>
              </p:ext>
            </p:extLst>
          </p:nvPr>
        </p:nvGraphicFramePr>
        <p:xfrm>
          <a:off x="3425191" y="4085026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" name="Equation" r:id="rId8" imgW="1041400" imgH="241300" progId="Equation.3">
                  <p:embed/>
                </p:oleObj>
              </mc:Choice>
              <mc:Fallback>
                <p:oleObj name="Equation" r:id="rId8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191" y="4085026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965911" y="3596399"/>
            <a:ext cx="29019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880193"/>
              </p:ext>
            </p:extLst>
          </p:nvPr>
        </p:nvGraphicFramePr>
        <p:xfrm>
          <a:off x="1017746" y="2144573"/>
          <a:ext cx="37163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Equation" r:id="rId10" imgW="1473200" imgH="241300" progId="Equation.3">
                  <p:embed/>
                </p:oleObj>
              </mc:Choice>
              <mc:Fallback>
                <p:oleObj name="Equation" r:id="rId10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2144573"/>
                        <a:ext cx="371633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867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State-space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357313"/>
              </p:ext>
            </p:extLst>
          </p:nvPr>
        </p:nvGraphicFramePr>
        <p:xfrm>
          <a:off x="5225976" y="2176725"/>
          <a:ext cx="27130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5" name="Equation" r:id="rId4" imgW="1079500" imgH="241300" progId="Equation.3">
                  <p:embed/>
                </p:oleObj>
              </mc:Choice>
              <mc:Fallback>
                <p:oleObj name="Equation" r:id="rId4" imgW="1079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976" y="2176725"/>
                        <a:ext cx="2713037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965910" y="1688250"/>
            <a:ext cx="20218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16653"/>
              </p:ext>
            </p:extLst>
          </p:nvPr>
        </p:nvGraphicFramePr>
        <p:xfrm>
          <a:off x="1017747" y="4119563"/>
          <a:ext cx="1725613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6" name="Equation" r:id="rId6" imgW="685800" imgH="215900" progId="Equation.3">
                  <p:embed/>
                </p:oleObj>
              </mc:Choice>
              <mc:Fallback>
                <p:oleObj name="Equation" r:id="rId6" imgW="685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7" y="4119563"/>
                        <a:ext cx="1725613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661635"/>
              </p:ext>
            </p:extLst>
          </p:nvPr>
        </p:nvGraphicFramePr>
        <p:xfrm>
          <a:off x="3425191" y="4085026"/>
          <a:ext cx="26177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7" name="Equation" r:id="rId8" imgW="1041400" imgH="241300" progId="Equation.3">
                  <p:embed/>
                </p:oleObj>
              </mc:Choice>
              <mc:Fallback>
                <p:oleObj name="Equation" r:id="rId8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191" y="4085026"/>
                        <a:ext cx="26177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965911" y="3596399"/>
            <a:ext cx="29019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Observation equation</a:t>
            </a: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121041"/>
              </p:ext>
            </p:extLst>
          </p:nvPr>
        </p:nvGraphicFramePr>
        <p:xfrm>
          <a:off x="1017746" y="2144573"/>
          <a:ext cx="37163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8" name="Equation" r:id="rId10" imgW="1473200" imgH="241300" progId="Equation.3">
                  <p:embed/>
                </p:oleObj>
              </mc:Choice>
              <mc:Fallback>
                <p:oleObj name="Equation" r:id="rId10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746" y="2144573"/>
                        <a:ext cx="371633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/>
          <p:cNvSpPr/>
          <p:nvPr/>
        </p:nvSpPr>
        <p:spPr>
          <a:xfrm>
            <a:off x="3337124" y="3845941"/>
            <a:ext cx="2882516" cy="1056446"/>
          </a:xfrm>
          <a:prstGeom prst="ellipse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7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115917001_b86e2f8936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05" y="366398"/>
            <a:ext cx="4273942" cy="2834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8055489" y="3196340"/>
            <a:ext cx="829320" cy="307768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de-DE" sz="1400" i="1" dirty="0">
                <a:solidFill>
                  <a:schemeClr val="bg1">
                    <a:lumMod val="65000"/>
                  </a:schemeClr>
                </a:solidFill>
              </a:rPr>
              <a:t>© 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KQED</a:t>
            </a:r>
          </a:p>
        </p:txBody>
      </p:sp>
      <p:pic>
        <p:nvPicPr>
          <p:cNvPr id="5" name="Picture 4" descr="dist_samp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" r="4972"/>
          <a:stretch/>
        </p:blipFill>
        <p:spPr>
          <a:xfrm>
            <a:off x="419031" y="3597737"/>
            <a:ext cx="4432405" cy="2832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2665642" y="6432356"/>
            <a:ext cx="2301904" cy="307768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de-DE" sz="1400" i="1" dirty="0">
                <a:solidFill>
                  <a:schemeClr val="bg1">
                    <a:lumMod val="65000"/>
                  </a:schemeClr>
                </a:solidFill>
              </a:rPr>
              <a:t>© 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NW College of Agriculture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1008924" y="961937"/>
            <a:ext cx="2741863" cy="1569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6" rIns="91432" bIns="45716">
            <a:spAutoFit/>
          </a:bodyPr>
          <a:lstStyle/>
          <a:p>
            <a:pPr algn="ctr"/>
            <a:r>
              <a:rPr lang="en-US" sz="3200" dirty="0">
                <a:solidFill>
                  <a:srgbClr val="376092"/>
                </a:solidFill>
                <a:latin typeface="Calibri" pitchFamily="34" charset="0"/>
              </a:rPr>
              <a:t>Count data are the basis for many studies</a:t>
            </a: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5358770" y="4741776"/>
            <a:ext cx="295687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6" rIns="91432" bIns="45716">
            <a:spAutoFit/>
          </a:bodyPr>
          <a:lstStyle/>
          <a:p>
            <a:pPr algn="ctr"/>
            <a:r>
              <a:rPr lang="en-US" sz="3200" dirty="0">
                <a:solidFill>
                  <a:srgbClr val="376092"/>
                </a:solidFill>
                <a:latin typeface="Calibri" pitchFamily="34" charset="0"/>
              </a:rPr>
              <a:t>log(0) = -</a:t>
            </a:r>
            <a:r>
              <a:rPr lang="en-US" sz="3200" dirty="0" err="1">
                <a:solidFill>
                  <a:srgbClr val="376092"/>
                </a:solidFill>
                <a:latin typeface="Calibri" pitchFamily="34" charset="0"/>
              </a:rPr>
              <a:t>Inf</a:t>
            </a:r>
            <a:r>
              <a:rPr lang="en-US" sz="3200" dirty="0">
                <a:solidFill>
                  <a:srgbClr val="376092"/>
                </a:solidFill>
                <a:latin typeface="Calibri" pitchFamily="34" charset="0"/>
              </a:rPr>
              <a:t> (!)</a:t>
            </a:r>
          </a:p>
        </p:txBody>
      </p:sp>
    </p:spTree>
    <p:extLst>
      <p:ext uri="{BB962C8B-B14F-4D97-AF65-F5344CB8AC3E}">
        <p14:creationId xmlns:p14="http://schemas.microsoft.com/office/powerpoint/2010/main" val="327025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Allowing for count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965911" y="1688250"/>
            <a:ext cx="5614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Observation of guild </a:t>
            </a:r>
            <a:r>
              <a:rPr lang="en-US" sz="2400" i="1" dirty="0">
                <a:solidFill>
                  <a:srgbClr val="376092"/>
                </a:solidFill>
                <a:latin typeface="Calibri" pitchFamily="34" charset="0"/>
              </a:rPr>
              <a:t>g</a:t>
            </a:r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 at location </a:t>
            </a:r>
            <a:r>
              <a:rPr lang="en-US" sz="2400" i="1" dirty="0" err="1">
                <a:solidFill>
                  <a:srgbClr val="376092"/>
                </a:solidFill>
                <a:latin typeface="Calibri" pitchFamily="34" charset="0"/>
              </a:rPr>
              <a:t>i</a:t>
            </a:r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 at time </a:t>
            </a:r>
            <a:r>
              <a:rPr lang="en-US" sz="2400" i="1" dirty="0">
                <a:solidFill>
                  <a:srgbClr val="376092"/>
                </a:solidFill>
                <a:latin typeface="Calibri" pitchFamily="34" charset="0"/>
              </a:rPr>
              <a:t>t</a:t>
            </a:r>
            <a:endParaRPr lang="en-US" sz="2400" dirty="0">
              <a:solidFill>
                <a:srgbClr val="376092"/>
              </a:solidFill>
              <a:latin typeface="Calibri" pitchFamily="34" charset="0"/>
            </a:endParaRPr>
          </a:p>
        </p:txBody>
      </p:sp>
      <p:graphicFrame>
        <p:nvGraphicFramePr>
          <p:cNvPr id="2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108985"/>
              </p:ext>
            </p:extLst>
          </p:nvPr>
        </p:nvGraphicFramePr>
        <p:xfrm>
          <a:off x="999155" y="2141047"/>
          <a:ext cx="3643312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" name="Equation" r:id="rId4" imgW="1447800" imgH="266700" progId="Equation.3">
                  <p:embed/>
                </p:oleObj>
              </mc:Choice>
              <mc:Fallback>
                <p:oleObj name="Equation" r:id="rId4" imgW="14478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155" y="2141047"/>
                        <a:ext cx="3643312" cy="671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583257"/>
              </p:ext>
            </p:extLst>
          </p:nvPr>
        </p:nvGraphicFramePr>
        <p:xfrm>
          <a:off x="3294379" y="2918011"/>
          <a:ext cx="2462213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" name="Equation" r:id="rId6" imgW="977900" imgH="457200" progId="Equation.3">
                  <p:embed/>
                </p:oleObj>
              </mc:Choice>
              <mc:Fallback>
                <p:oleObj name="Equation" r:id="rId6" imgW="977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379" y="2918011"/>
                        <a:ext cx="2462213" cy="11509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079199"/>
              </p:ext>
            </p:extLst>
          </p:nvPr>
        </p:nvGraphicFramePr>
        <p:xfrm>
          <a:off x="4895025" y="4380234"/>
          <a:ext cx="255905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2" name="Equation" r:id="rId8" imgW="1016000" imgH="266700" progId="Equation.3">
                  <p:embed/>
                </p:oleObj>
              </mc:Choice>
              <mc:Fallback>
                <p:oleObj name="Equation" r:id="rId8" imgW="10160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025" y="4380234"/>
                        <a:ext cx="2559050" cy="671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6727343" y="5041957"/>
            <a:ext cx="8328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029461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Time-varying interactions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965910" y="1688250"/>
            <a:ext cx="20218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400" dirty="0">
                <a:solidFill>
                  <a:srgbClr val="376092"/>
                </a:solidFill>
                <a:latin typeface="Calibri" pitchFamily="34" charset="0"/>
              </a:rPr>
              <a:t>State equation</a:t>
            </a: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10967"/>
              </p:ext>
            </p:extLst>
          </p:nvPr>
        </p:nvGraphicFramePr>
        <p:xfrm>
          <a:off x="1023411" y="2144714"/>
          <a:ext cx="38115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5" name="Equation" r:id="rId4" imgW="1511300" imgH="241300" progId="Equation.3">
                  <p:embed/>
                </p:oleObj>
              </mc:Choice>
              <mc:Fallback>
                <p:oleObj name="Equation" r:id="rId4" imgW="1511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411" y="2144714"/>
                        <a:ext cx="3811588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2435040" y="2455149"/>
            <a:ext cx="303726" cy="303726"/>
          </a:xfrm>
          <a:prstGeom prst="ellipse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graphicFrame>
        <p:nvGraphicFramePr>
          <p:cNvPr id="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036436"/>
              </p:ext>
            </p:extLst>
          </p:nvPr>
        </p:nvGraphicFramePr>
        <p:xfrm>
          <a:off x="998303" y="2843698"/>
          <a:ext cx="469106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6" name="Equation" r:id="rId6" imgW="1866900" imgH="266700" progId="Equation.3">
                  <p:embed/>
                </p:oleObj>
              </mc:Choice>
              <mc:Fallback>
                <p:oleObj name="Equation" r:id="rId6" imgW="18669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303" y="2843698"/>
                        <a:ext cx="4691063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436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Kelp forests in southern California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67" name="Picture 66" descr="terrain_W_coas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037" y="1647689"/>
            <a:ext cx="3548073" cy="2328423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8" name="Straight Connector 67"/>
          <p:cNvCxnSpPr/>
          <p:nvPr/>
        </p:nvCxnSpPr>
        <p:spPr>
          <a:xfrm flipH="1">
            <a:off x="807424" y="3148388"/>
            <a:ext cx="4876217" cy="309242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4141686" y="3360059"/>
            <a:ext cx="1844341" cy="2431554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807424" y="3361743"/>
            <a:ext cx="4884255" cy="24298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65000">
                  <a:schemeClr val="bg1">
                    <a:lumMod val="75000"/>
                  </a:schemeClr>
                </a:gs>
              </a:gsLst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5683638" y="3148388"/>
            <a:ext cx="302388" cy="211672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4141686" y="3148388"/>
            <a:ext cx="1844343" cy="309242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terrain_CI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23" y="3457630"/>
            <a:ext cx="3334262" cy="2333983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TextBox 10"/>
          <p:cNvSpPr txBox="1">
            <a:spLocks noChangeArrowheads="1"/>
          </p:cNvSpPr>
          <p:nvPr/>
        </p:nvSpPr>
        <p:spPr bwMode="auto">
          <a:xfrm>
            <a:off x="2881707" y="4457900"/>
            <a:ext cx="1057100" cy="30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charset="0"/>
              </a:rPr>
              <a:t>Los Angeles</a:t>
            </a:r>
          </a:p>
        </p:txBody>
      </p:sp>
      <p:sp>
        <p:nvSpPr>
          <p:cNvPr id="75" name="TextBox 10"/>
          <p:cNvSpPr txBox="1">
            <a:spLocks noChangeArrowheads="1"/>
          </p:cNvSpPr>
          <p:nvPr/>
        </p:nvSpPr>
        <p:spPr bwMode="auto">
          <a:xfrm>
            <a:off x="974665" y="4697815"/>
            <a:ext cx="13661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charset="0"/>
              </a:rPr>
              <a:t>San Nicolas Island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331558" y="4980626"/>
            <a:ext cx="279324" cy="195527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83192" y="6520820"/>
            <a:ext cx="2468846" cy="336765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 courtesy of Google</a:t>
            </a:r>
          </a:p>
        </p:txBody>
      </p:sp>
    </p:spTree>
    <p:extLst>
      <p:ext uri="{BB962C8B-B14F-4D97-AF65-F5344CB8AC3E}">
        <p14:creationId xmlns:p14="http://schemas.microsoft.com/office/powerpoint/2010/main" val="3883758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Data for San Nicolas Island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15" name="Picture 14" descr="test2.tif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041" y="2543498"/>
            <a:ext cx="4202465" cy="2941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262667" y="2626074"/>
            <a:ext cx="3080567" cy="255454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2" tIns="45716" rIns="91432" bIns="45716" anchor="t" anchorCtr="0">
            <a:spAutoFit/>
          </a:bodyPr>
          <a:lstStyle/>
          <a:p>
            <a:pPr marL="225405" indent="-225405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7 sites around the island</a:t>
            </a:r>
          </a:p>
          <a:p>
            <a:pPr marL="225405" indent="-225405"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Biannual surveys from 1980-2011 (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= 63)</a:t>
            </a:r>
          </a:p>
          <a:p>
            <a:pPr marL="225405" indent="-225405"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Divers collect data on:</a:t>
            </a:r>
          </a:p>
          <a:p>
            <a:pPr marL="458747" lvl="1" indent="-225405"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Fish (59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spp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458747" lvl="1" indent="-225405"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Inverts (14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spp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458747" lvl="1" indent="-225405">
              <a:buFont typeface="Arial"/>
              <a:buChar char="•"/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Kelps (6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spp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6310" y="1500446"/>
            <a:ext cx="7691382" cy="70788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r>
              <a:rPr lang="en-US" sz="2000" dirty="0"/>
              <a:t>Kenner et al (2013) A multi-decade time series of kelp forest community structure at San Nicolas Island, California (USA). </a:t>
            </a:r>
            <a:r>
              <a:rPr lang="en-US" sz="2000" i="1" dirty="0"/>
              <a:t>Ecology</a:t>
            </a:r>
            <a:r>
              <a:rPr lang="en-US" sz="2000" dirty="0"/>
              <a:t> 94:2654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3262" y="6520820"/>
            <a:ext cx="2438776" cy="338554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courtesy of Google</a:t>
            </a:r>
          </a:p>
        </p:txBody>
      </p:sp>
    </p:spTree>
    <p:extLst>
      <p:ext uri="{BB962C8B-B14F-4D97-AF65-F5344CB8AC3E}">
        <p14:creationId xmlns:p14="http://schemas.microsoft.com/office/powerpoint/2010/main" val="91093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Acknowledgments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9320" y="1609970"/>
            <a:ext cx="5622824" cy="21236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2" tIns="45716" rIns="91432" bIns="45716" anchor="t" anchorCtr="0">
            <a:spAutoFit/>
          </a:bodyPr>
          <a:lstStyle/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United States taxpayers</a:t>
            </a:r>
          </a:p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Eli Holmes, Jim Thorson, Eric </a:t>
            </a:r>
            <a:r>
              <a:rPr lang="en-US" sz="2800" dirty="0" err="1">
                <a:solidFill>
                  <a:schemeClr val="tx1"/>
                </a:solidFill>
              </a:rPr>
              <a:t>Buhle</a:t>
            </a:r>
            <a:endParaRPr lang="en-US" sz="2800" dirty="0">
              <a:solidFill>
                <a:schemeClr val="tx1"/>
              </a:solidFill>
            </a:endParaRPr>
          </a:p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Lots of other students, post-docs &amp; unsuspecting colleagues</a:t>
            </a:r>
          </a:p>
        </p:txBody>
      </p:sp>
    </p:spTree>
    <p:extLst>
      <p:ext uri="{BB962C8B-B14F-4D97-AF65-F5344CB8AC3E}">
        <p14:creationId xmlns:p14="http://schemas.microsoft.com/office/powerpoint/2010/main" val="381965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odweb_v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978" y="260230"/>
            <a:ext cx="6374192" cy="60200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96577" y="6519446"/>
            <a:ext cx="2847423" cy="338554"/>
          </a:xfrm>
          <a:prstGeom prst="rect">
            <a:avLst/>
          </a:prstGeom>
          <a:noFill/>
        </p:spPr>
        <p:txBody>
          <a:bodyPr wrap="squar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Shannon Hennessey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021" y="1202976"/>
            <a:ext cx="2103411" cy="1563062"/>
          </a:xfrm>
          <a:prstGeom prst="rect">
            <a:avLst/>
          </a:prstGeom>
        </p:spPr>
        <p:txBody>
          <a:bodyPr wrap="none" lIns="91432" tIns="45716" rIns="91432" bIns="45716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Kelp forest</a:t>
            </a:r>
          </a:p>
          <a:p>
            <a:r>
              <a:rPr lang="en-US" sz="3200" dirty="0">
                <a:solidFill>
                  <a:schemeClr val="tx2"/>
                </a:solidFill>
              </a:rPr>
              <a:t>community</a:t>
            </a:r>
          </a:p>
          <a:p>
            <a:r>
              <a:rPr lang="en-US" sz="3200" dirty="0">
                <a:solidFill>
                  <a:schemeClr val="tx2"/>
                </a:solidFill>
              </a:rPr>
              <a:t>at San </a:t>
            </a:r>
            <a:r>
              <a:rPr lang="en-US" sz="3200" dirty="0" err="1">
                <a:solidFill>
                  <a:schemeClr val="tx2"/>
                </a:solidFill>
              </a:rPr>
              <a:t>Nic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3312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Sea otters at San Nicolas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4" name="Picture 3" descr="Otter_SLK_NPS_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9673" y="2628666"/>
            <a:ext cx="2282736" cy="1825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205691" y="6520265"/>
            <a:ext cx="2946449" cy="336765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courtesy of Steve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Lonhart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20" y="1827966"/>
            <a:ext cx="5486400" cy="3657600"/>
          </a:xfrm>
          <a:prstGeom prst="rect">
            <a:avLst/>
          </a:prstGeom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1440696" y="1510195"/>
            <a:ext cx="4221587" cy="400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r>
              <a:rPr lang="en-US" sz="2000" dirty="0">
                <a:solidFill>
                  <a:srgbClr val="376092"/>
                </a:solidFill>
                <a:latin typeface="Calibri" pitchFamily="34" charset="0"/>
              </a:rPr>
              <a:t>Otters absent for &gt;100 </a:t>
            </a:r>
            <a:r>
              <a:rPr lang="en-US" sz="2000" dirty="0" err="1">
                <a:solidFill>
                  <a:srgbClr val="376092"/>
                </a:solidFill>
                <a:latin typeface="Calibri" pitchFamily="34" charset="0"/>
              </a:rPr>
              <a:t>yr</a:t>
            </a:r>
            <a:r>
              <a:rPr lang="en-US" sz="2000" dirty="0">
                <a:solidFill>
                  <a:srgbClr val="376092"/>
                </a:solidFill>
                <a:latin typeface="Calibri" pitchFamily="34" charset="0"/>
              </a:rPr>
              <a:t> prior to 1987</a:t>
            </a:r>
          </a:p>
        </p:txBody>
      </p:sp>
    </p:spTree>
    <p:extLst>
      <p:ext uri="{BB962C8B-B14F-4D97-AF65-F5344CB8AC3E}">
        <p14:creationId xmlns:p14="http://schemas.microsoft.com/office/powerpoint/2010/main" val="1411763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El Niño around San Nicolas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1687" y="6520820"/>
            <a:ext cx="2300351" cy="336765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courtesy of NOAA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43" y="2620222"/>
            <a:ext cx="2141172" cy="1827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31" y="183486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3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Urchin harvest at San Nicolas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90" y="1612372"/>
            <a:ext cx="61722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8420" y="6520820"/>
            <a:ext cx="3003618" cy="338546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from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Calif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Dept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Fish Wildlife</a:t>
            </a:r>
          </a:p>
        </p:txBody>
      </p:sp>
    </p:spTree>
    <p:extLst>
      <p:ext uri="{BB962C8B-B14F-4D97-AF65-F5344CB8AC3E}">
        <p14:creationId xmlns:p14="http://schemas.microsoft.com/office/powerpoint/2010/main" val="1832882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Fitting the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9320" y="1609970"/>
            <a:ext cx="6873248" cy="169276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2" tIns="45716" rIns="91432" bIns="45716" anchor="t" anchorCtr="0">
            <a:spAutoFit/>
          </a:bodyPr>
          <a:lstStyle/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6 observations of 4 states</a:t>
            </a:r>
          </a:p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Each state has same</a:t>
            </a:r>
          </a:p>
          <a:p>
            <a:pPr marL="287312" indent="-287312"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MCMC via JAGS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132541"/>
              </p:ext>
            </p:extLst>
          </p:nvPr>
        </p:nvGraphicFramePr>
        <p:xfrm>
          <a:off x="3767393" y="2233246"/>
          <a:ext cx="4794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4" imgW="190500" imgH="215900" progId="Equation.3">
                  <p:embed/>
                </p:oleObj>
              </mc:Choice>
              <mc:Fallback>
                <p:oleObj name="Equation" r:id="rId4" imgW="190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7393" y="2233246"/>
                        <a:ext cx="4794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675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Autofit/>
          </a:bodyPr>
          <a:lstStyle/>
          <a:p>
            <a:pPr marL="1588"/>
            <a:r>
              <a:rPr lang="en-US" sz="4000" dirty="0">
                <a:solidFill>
                  <a:schemeClr val="tx2"/>
                </a:solidFill>
              </a:rPr>
              <a:t>Changes in density &amp; density-dependence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3" name="Picture 2" descr="ex_trophic_fits_with_D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5" y="1182034"/>
            <a:ext cx="8865260" cy="53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1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Examples of trophic effects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47" y="2103429"/>
            <a:ext cx="4114800" cy="4114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8410" y="1473267"/>
            <a:ext cx="1458602" cy="461665"/>
          </a:xfrm>
          <a:prstGeom prst="rect">
            <a:avLst/>
          </a:prstGeom>
        </p:spPr>
        <p:txBody>
          <a:bodyPr wrap="none" lIns="91432" tIns="45716" rIns="91432" bIns="45716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Top-down</a:t>
            </a:r>
          </a:p>
        </p:txBody>
      </p:sp>
      <p:sp>
        <p:nvSpPr>
          <p:cNvPr id="7" name="Rectangle 6"/>
          <p:cNvSpPr/>
          <p:nvPr/>
        </p:nvSpPr>
        <p:spPr>
          <a:xfrm>
            <a:off x="6327517" y="1473267"/>
            <a:ext cx="1535396" cy="461665"/>
          </a:xfrm>
          <a:prstGeom prst="rect">
            <a:avLst/>
          </a:prstGeom>
        </p:spPr>
        <p:txBody>
          <a:bodyPr wrap="none" lIns="91432" tIns="45716" rIns="91432" bIns="45716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Bottom-up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94" y="210343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3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Kelp forest ecosystems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65017" y="6519446"/>
            <a:ext cx="3678983" cy="338546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 courtesy of Google &amp;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ImageQuilts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 descr="ImageQuilt 2014-14-05 at 2.44.01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/>
          <a:stretch/>
        </p:blipFill>
        <p:spPr>
          <a:xfrm>
            <a:off x="801383" y="1549310"/>
            <a:ext cx="7541235" cy="45695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21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Conventional wisdom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1432" y="1496813"/>
            <a:ext cx="4345935" cy="4789103"/>
            <a:chOff x="355038" y="1537310"/>
            <a:chExt cx="4345935" cy="4789103"/>
          </a:xfrm>
        </p:grpSpPr>
        <p:grpSp>
          <p:nvGrpSpPr>
            <p:cNvPr id="8" name="Group 7"/>
            <p:cNvGrpSpPr/>
            <p:nvPr/>
          </p:nvGrpSpPr>
          <p:grpSpPr>
            <a:xfrm rot="2700000">
              <a:off x="1359558" y="1756538"/>
              <a:ext cx="2336896" cy="4345935"/>
              <a:chOff x="4003994" y="2512065"/>
              <a:chExt cx="2336896" cy="4345935"/>
            </a:xfr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  <a:gs pos="50000">
                  <a:schemeClr val="accent5"/>
                </a:gs>
              </a:gsLst>
              <a:lin ang="1800000" scaled="0"/>
              <a:tileRect/>
            </a:gradFill>
          </p:grpSpPr>
          <p:grpSp>
            <p:nvGrpSpPr>
              <p:cNvPr id="15" name="Group 14"/>
              <p:cNvGrpSpPr/>
              <p:nvPr/>
            </p:nvGrpSpPr>
            <p:grpSpPr>
              <a:xfrm rot="18900000">
                <a:off x="4003994" y="2512065"/>
                <a:ext cx="911484" cy="2923309"/>
                <a:chOff x="2347037" y="916235"/>
                <a:chExt cx="1125250" cy="3608899"/>
              </a:xfrm>
              <a:grpFill/>
            </p:grpSpPr>
            <p:sp>
              <p:nvSpPr>
                <p:cNvPr id="19" name="Teardrop 18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ardrop 20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8900000">
                <a:off x="5429406" y="3934691"/>
                <a:ext cx="911484" cy="2923309"/>
                <a:chOff x="2347037" y="916235"/>
                <a:chExt cx="1125250" cy="3608899"/>
              </a:xfrm>
              <a:grpFill/>
            </p:grpSpPr>
            <p:sp>
              <p:nvSpPr>
                <p:cNvPr id="17" name="Teardrop 16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ardrop 17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2142375" y="1537310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76858" y="1742731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Otters</a:t>
              </a: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142375" y="3549261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76858" y="3762600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Urchins</a:t>
              </a: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42375" y="5561213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76858" y="5774552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Kelps</a:t>
              </a:r>
            </a:p>
          </p:txBody>
        </p:sp>
      </p:grpSp>
      <p:pic>
        <p:nvPicPr>
          <p:cNvPr id="31" name="Picture 30" descr="Sea_Urchins_site_001_Robert_Schwemm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8"/>
          <a:stretch/>
        </p:blipFill>
        <p:spPr>
          <a:xfrm>
            <a:off x="299497" y="2714682"/>
            <a:ext cx="2839354" cy="2285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99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Conventional wisdom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31226" y="6519446"/>
            <a:ext cx="3612775" cy="338554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 courtesy of R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Schwemmer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NPS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91432" y="1496813"/>
            <a:ext cx="4345935" cy="4789103"/>
            <a:chOff x="355038" y="1537310"/>
            <a:chExt cx="4345935" cy="4789103"/>
          </a:xfrm>
        </p:grpSpPr>
        <p:grpSp>
          <p:nvGrpSpPr>
            <p:cNvPr id="8" name="Group 7"/>
            <p:cNvGrpSpPr/>
            <p:nvPr/>
          </p:nvGrpSpPr>
          <p:grpSpPr>
            <a:xfrm rot="2700000">
              <a:off x="1359558" y="1756538"/>
              <a:ext cx="2336896" cy="4345935"/>
              <a:chOff x="4003994" y="2512065"/>
              <a:chExt cx="2336896" cy="4345935"/>
            </a:xfr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3">
                    <a:lumMod val="75000"/>
                  </a:schemeClr>
                </a:gs>
                <a:gs pos="50000">
                  <a:schemeClr val="accent5"/>
                </a:gs>
              </a:gsLst>
              <a:lin ang="1800000" scaled="0"/>
              <a:tileRect/>
            </a:gradFill>
          </p:grpSpPr>
          <p:grpSp>
            <p:nvGrpSpPr>
              <p:cNvPr id="15" name="Group 14"/>
              <p:cNvGrpSpPr/>
              <p:nvPr/>
            </p:nvGrpSpPr>
            <p:grpSpPr>
              <a:xfrm rot="18900000">
                <a:off x="4003994" y="2512065"/>
                <a:ext cx="911484" cy="2923309"/>
                <a:chOff x="2347037" y="916235"/>
                <a:chExt cx="1125250" cy="3608899"/>
              </a:xfrm>
              <a:grpFill/>
            </p:grpSpPr>
            <p:sp>
              <p:nvSpPr>
                <p:cNvPr id="19" name="Teardrop 18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ardrop 20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 rot="18900000">
                <a:off x="5429406" y="3934691"/>
                <a:ext cx="911484" cy="2923309"/>
                <a:chOff x="2347037" y="916235"/>
                <a:chExt cx="1125250" cy="3608899"/>
              </a:xfrm>
              <a:grpFill/>
            </p:grpSpPr>
            <p:sp>
              <p:nvSpPr>
                <p:cNvPr id="17" name="Teardrop 16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ardrop 17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2142375" y="1537310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76858" y="1742731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Otters</a:t>
              </a: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142375" y="3549261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76858" y="3762600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Urchins</a:t>
              </a: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42375" y="5561213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76858" y="5774552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Kelps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2418" y="3434285"/>
            <a:ext cx="911484" cy="2923309"/>
            <a:chOff x="6308850" y="3394096"/>
            <a:chExt cx="911484" cy="2923309"/>
          </a:xfrm>
        </p:grpSpPr>
        <p:grpSp>
          <p:nvGrpSpPr>
            <p:cNvPr id="23" name="Group 22"/>
            <p:cNvGrpSpPr/>
            <p:nvPr/>
          </p:nvGrpSpPr>
          <p:grpSpPr>
            <a:xfrm>
              <a:off x="6308850" y="3394096"/>
              <a:ext cx="911484" cy="2923309"/>
              <a:chOff x="2347037" y="916235"/>
              <a:chExt cx="1125250" cy="3608899"/>
            </a:xfrm>
            <a:gradFill flip="none" rotWithShape="1">
              <a:gsLst>
                <a:gs pos="0">
                  <a:schemeClr val="accent5"/>
                </a:gs>
                <a:gs pos="100000">
                  <a:schemeClr val="accent3">
                    <a:lumMod val="75000"/>
                  </a:schemeClr>
                </a:gs>
              </a:gsLst>
              <a:lin ang="4200000" scaled="0"/>
              <a:tileRect/>
            </a:gradFill>
          </p:grpSpPr>
          <p:sp>
            <p:nvSpPr>
              <p:cNvPr id="28" name="Teardrop 27"/>
              <p:cNvSpPr/>
              <p:nvPr/>
            </p:nvSpPr>
            <p:spPr>
              <a:xfrm rot="18900000">
                <a:off x="2347037" y="3399884"/>
                <a:ext cx="1125250" cy="112525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ardrop 28"/>
              <p:cNvSpPr/>
              <p:nvPr/>
            </p:nvSpPr>
            <p:spPr>
              <a:xfrm rot="2700000" flipV="1">
                <a:off x="2347037" y="916235"/>
                <a:ext cx="1125250" cy="1125250"/>
              </a:xfrm>
              <a:prstGeom prst="teardrop">
                <a:avLst>
                  <a:gd name="adj" fmla="val 20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6377976" y="3468573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12459" y="3681912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Urchins</a:t>
              </a: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6377976" y="5480525"/>
              <a:ext cx="765200" cy="765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312459" y="5693864"/>
              <a:ext cx="896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Kelps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8377" y="2714296"/>
            <a:ext cx="2848598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Picture 30" descr="Sea_Urchins_site_001_Robert_Schwemmer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8"/>
          <a:stretch/>
        </p:blipFill>
        <p:spPr>
          <a:xfrm>
            <a:off x="299497" y="2714682"/>
            <a:ext cx="2839354" cy="2285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411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Questions about the larger community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509095" y="1464448"/>
            <a:ext cx="5481463" cy="5411249"/>
            <a:chOff x="1750100" y="1431315"/>
            <a:chExt cx="5564296" cy="5493021"/>
          </a:xfrm>
        </p:grpSpPr>
        <p:grpSp>
          <p:nvGrpSpPr>
            <p:cNvPr id="33" name="Group 32"/>
            <p:cNvGrpSpPr/>
            <p:nvPr/>
          </p:nvGrpSpPr>
          <p:grpSpPr>
            <a:xfrm>
              <a:off x="2463316" y="2078245"/>
              <a:ext cx="4851080" cy="4846091"/>
              <a:chOff x="1498779" y="1119188"/>
              <a:chExt cx="5899629" cy="5893562"/>
            </a:xfr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4"/>
                </a:gs>
                <a:gs pos="40000">
                  <a:schemeClr val="accent5"/>
                </a:gs>
                <a:gs pos="70000">
                  <a:schemeClr val="accent6">
                    <a:lumMod val="75000"/>
                  </a:schemeClr>
                </a:gs>
              </a:gsLst>
              <a:lin ang="16200000" scaled="0"/>
              <a:tileRect/>
            </a:gradFill>
          </p:grpSpPr>
          <p:grpSp>
            <p:nvGrpSpPr>
              <p:cNvPr id="49" name="Group 48"/>
              <p:cNvGrpSpPr/>
              <p:nvPr/>
            </p:nvGrpSpPr>
            <p:grpSpPr>
              <a:xfrm rot="18900000">
                <a:off x="1498779" y="1647583"/>
                <a:ext cx="1125250" cy="3608899"/>
                <a:chOff x="2347037" y="916235"/>
                <a:chExt cx="1125250" cy="3608899"/>
              </a:xfrm>
              <a:grpFill/>
            </p:grpSpPr>
            <p:sp>
              <p:nvSpPr>
                <p:cNvPr id="62" name="Teardrop 61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Teardrop 62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rot="18900000">
                <a:off x="3268410" y="3403851"/>
                <a:ext cx="1125250" cy="3608899"/>
                <a:chOff x="2347037" y="916235"/>
                <a:chExt cx="1125250" cy="3608899"/>
              </a:xfrm>
              <a:grpFill/>
            </p:grpSpPr>
            <p:sp>
              <p:nvSpPr>
                <p:cNvPr id="60" name="Teardrop 59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Teardrop 60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 rot="2700000">
                <a:off x="3267864" y="1647583"/>
                <a:ext cx="1125250" cy="3608899"/>
                <a:chOff x="2347037" y="916235"/>
                <a:chExt cx="1125250" cy="3608899"/>
              </a:xfrm>
              <a:grpFill/>
            </p:grpSpPr>
            <p:sp>
              <p:nvSpPr>
                <p:cNvPr id="58" name="Teardrop 57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ardrop 58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 rot="2700000">
                <a:off x="5031334" y="-122637"/>
                <a:ext cx="1125250" cy="3608899"/>
                <a:chOff x="2347037" y="916235"/>
                <a:chExt cx="1125250" cy="3608899"/>
              </a:xfrm>
              <a:grpFill/>
            </p:grpSpPr>
            <p:sp>
              <p:nvSpPr>
                <p:cNvPr id="56" name="Teardrop 55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ardrop 56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 rot="2700000">
                <a:off x="5023247" y="3410003"/>
                <a:ext cx="1125250" cy="3608899"/>
                <a:chOff x="2347037" y="916235"/>
                <a:chExt cx="1125250" cy="3608899"/>
              </a:xfrm>
              <a:grpFill/>
            </p:grpSpPr>
            <p:sp>
              <p:nvSpPr>
                <p:cNvPr id="54" name="Teardrop 53"/>
                <p:cNvSpPr/>
                <p:nvPr/>
              </p:nvSpPr>
              <p:spPr>
                <a:xfrm rot="18900000">
                  <a:off x="2347037" y="3399884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Teardrop 54"/>
                <p:cNvSpPr/>
                <p:nvPr/>
              </p:nvSpPr>
              <p:spPr>
                <a:xfrm rot="2700000" flipV="1">
                  <a:off x="2347037" y="916235"/>
                  <a:ext cx="1125250" cy="1125250"/>
                </a:xfrm>
                <a:prstGeom prst="teardrop">
                  <a:avLst>
                    <a:gd name="adj" fmla="val 20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" name="Group 33"/>
            <p:cNvGrpSpPr/>
            <p:nvPr/>
          </p:nvGrpSpPr>
          <p:grpSpPr>
            <a:xfrm>
              <a:off x="4644342" y="2878379"/>
              <a:ext cx="909778" cy="776763"/>
              <a:chOff x="4644342" y="2878379"/>
              <a:chExt cx="909778" cy="776763"/>
            </a:xfrm>
          </p:grpSpPr>
          <p:sp>
            <p:nvSpPr>
              <p:cNvPr id="47" name="Oval 46"/>
              <p:cNvSpPr>
                <a:spLocks noChangeAspect="1"/>
              </p:cNvSpPr>
              <p:nvPr/>
            </p:nvSpPr>
            <p:spPr>
              <a:xfrm>
                <a:off x="4710850" y="2878379"/>
                <a:ext cx="776763" cy="776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644342" y="2974372"/>
                <a:ext cx="909778" cy="593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Invert- eaters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6098866" y="1431315"/>
              <a:ext cx="909778" cy="776763"/>
              <a:chOff x="4644342" y="2878379"/>
              <a:chExt cx="909778" cy="776763"/>
            </a:xfrm>
          </p:grpSpPr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4710850" y="2878379"/>
                <a:ext cx="776763" cy="776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644342" y="2974372"/>
                <a:ext cx="909778" cy="593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Fish-eaters</a:t>
                </a:r>
              </a:p>
            </p:txBody>
          </p:sp>
        </p:grp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816608" y="2885791"/>
              <a:ext cx="776763" cy="7767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50100" y="3094316"/>
              <a:ext cx="909778" cy="343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Otters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3271448" y="4332541"/>
              <a:ext cx="776763" cy="7767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04939" y="4405127"/>
              <a:ext cx="909778" cy="5936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Invert grazers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4718252" y="5779291"/>
              <a:ext cx="776763" cy="7767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1744" y="5995854"/>
              <a:ext cx="909778" cy="343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Kelps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098548" y="4332541"/>
              <a:ext cx="909778" cy="776763"/>
              <a:chOff x="4644342" y="2878379"/>
              <a:chExt cx="909778" cy="776763"/>
            </a:xfrm>
          </p:grpSpPr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4710850" y="2878379"/>
                <a:ext cx="776763" cy="77676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644342" y="2974372"/>
                <a:ext cx="909778" cy="593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/>
                  <a:t>Herb. fish</a:t>
                </a:r>
              </a:p>
            </p:txBody>
          </p:sp>
        </p:grpSp>
      </p:grpSp>
      <p:sp>
        <p:nvSpPr>
          <p:cNvPr id="64" name="TextBox 63"/>
          <p:cNvSpPr txBox="1"/>
          <p:nvPr/>
        </p:nvSpPr>
        <p:spPr>
          <a:xfrm>
            <a:off x="324394" y="1828014"/>
            <a:ext cx="4726179" cy="83099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346044" indent="-346044"/>
            <a:r>
              <a:rPr lang="en-US" sz="2400" dirty="0">
                <a:solidFill>
                  <a:srgbClr val="000000"/>
                </a:solidFill>
              </a:rPr>
              <a:t>1)	How do community interactions change over time?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24713" y="3399662"/>
            <a:ext cx="3121290" cy="83099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346044" indent="-346044"/>
            <a:r>
              <a:rPr lang="en-US" sz="2400" dirty="0">
                <a:solidFill>
                  <a:srgbClr val="000000"/>
                </a:solidFill>
              </a:rPr>
              <a:t>2)	How does stability change over time?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4394" y="4971311"/>
            <a:ext cx="3796783" cy="830997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marL="346044" indent="-346044"/>
            <a:r>
              <a:rPr lang="en-US" sz="2400" dirty="0">
                <a:solidFill>
                  <a:srgbClr val="000000"/>
                </a:solidFill>
              </a:rPr>
              <a:t>3)	How does stability relate to external forcing?</a:t>
            </a:r>
          </a:p>
        </p:txBody>
      </p:sp>
    </p:spTree>
    <p:extLst>
      <p:ext uri="{BB962C8B-B14F-4D97-AF65-F5344CB8AC3E}">
        <p14:creationId xmlns:p14="http://schemas.microsoft.com/office/powerpoint/2010/main" val="425881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1588"/>
            <a:r>
              <a:rPr lang="en-US" sz="4000" dirty="0">
                <a:solidFill>
                  <a:schemeClr val="tx2"/>
                </a:solidFill>
              </a:rPr>
              <a:t>Community interactions from time series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8" y="3868018"/>
            <a:ext cx="7315200" cy="1918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88" y="1640560"/>
            <a:ext cx="7315200" cy="1652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425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1838" y="1840533"/>
            <a:ext cx="6275547" cy="431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65279" y="6519446"/>
            <a:ext cx="5078723" cy="336765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Hampton, Scheuerell &amp; Schindler (2006)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Limnol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Oceanogr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78076" y="1312305"/>
            <a:ext cx="5387850" cy="4001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Lake Washington plankton community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What is really going on here?</a:t>
            </a:r>
          </a:p>
        </p:txBody>
      </p:sp>
      <p:sp>
        <p:nvSpPr>
          <p:cNvPr id="9" name="Rectangle 8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2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165" y="1719979"/>
            <a:ext cx="6129825" cy="4301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8076" y="1312305"/>
            <a:ext cx="5387850" cy="400110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Lake Washington plankton community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ln>
            <a:noFill/>
          </a:ln>
        </p:spPr>
        <p:txBody>
          <a:bodyPr>
            <a:normAutofit/>
          </a:bodyPr>
          <a:lstStyle/>
          <a:p>
            <a:pPr marL="342870" algn="l"/>
            <a:r>
              <a:rPr lang="en-US" sz="4000" dirty="0">
                <a:solidFill>
                  <a:schemeClr val="tx2"/>
                </a:solidFill>
              </a:rPr>
              <a:t>Identifying important players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" y="1037168"/>
            <a:ext cx="9143999" cy="4614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65279" y="6519446"/>
            <a:ext cx="5078723" cy="336765"/>
          </a:xfrm>
          <a:prstGeom prst="rect">
            <a:avLst/>
          </a:prstGeom>
          <a:noFill/>
        </p:spPr>
        <p:txBody>
          <a:bodyPr wrap="none" lIns="91432" tIns="45716" rIns="91432" bIns="45716">
            <a:spAutoFit/>
          </a:bodyPr>
          <a:lstStyle/>
          <a:p>
            <a:pPr algn="r"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Hampton, Scheuerell &amp; Schindler (2006)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Limnol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Oceanogr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71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5630</TotalTime>
  <Words>472</Words>
  <Application>Microsoft Macintosh PowerPoint</Application>
  <PresentationFormat>On-screen Show (4:3)</PresentationFormat>
  <Paragraphs>109</Paragraphs>
  <Slides>26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ＭＳ 明朝</vt:lpstr>
      <vt:lpstr>ＭＳ Ｐゴシック</vt:lpstr>
      <vt:lpstr>Arial</vt:lpstr>
      <vt:lpstr>Calibri</vt:lpstr>
      <vt:lpstr>Times New Roman</vt:lpstr>
      <vt:lpstr>Office Theme</vt:lpstr>
      <vt:lpstr>Equation</vt:lpstr>
      <vt:lpstr>PowerPoint Presentation</vt:lpstr>
      <vt:lpstr>Acknowledgments</vt:lpstr>
      <vt:lpstr>Kelp forest ecosystems</vt:lpstr>
      <vt:lpstr>Conventional wisdom</vt:lpstr>
      <vt:lpstr>Conventional wisdom</vt:lpstr>
      <vt:lpstr>Questions about the larger community</vt:lpstr>
      <vt:lpstr>Community interactions from time series</vt:lpstr>
      <vt:lpstr>What is really going on here?</vt:lpstr>
      <vt:lpstr>Identifying important players</vt:lpstr>
      <vt:lpstr>Community model in matrix form</vt:lpstr>
      <vt:lpstr>Community model in matrix form</vt:lpstr>
      <vt:lpstr>Two issues with this model</vt:lpstr>
      <vt:lpstr>State-space model</vt:lpstr>
      <vt:lpstr>State-space model</vt:lpstr>
      <vt:lpstr>PowerPoint Presentation</vt:lpstr>
      <vt:lpstr>Allowing for count data</vt:lpstr>
      <vt:lpstr>Time-varying interactions</vt:lpstr>
      <vt:lpstr>Kelp forests in southern California</vt:lpstr>
      <vt:lpstr>Data for San Nicolas Island</vt:lpstr>
      <vt:lpstr>PowerPoint Presentation</vt:lpstr>
      <vt:lpstr>Sea otters at San Nicolas</vt:lpstr>
      <vt:lpstr>El Niño around San Nicolas</vt:lpstr>
      <vt:lpstr>Urchin harvest at San Nicolas</vt:lpstr>
      <vt:lpstr>Fitting the model</vt:lpstr>
      <vt:lpstr>Changes in density &amp; density-dependence</vt:lpstr>
      <vt:lpstr>Examples of trophic effects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Diversification</dc:title>
  <dc:creator>Mark</dc:creator>
  <cp:lastModifiedBy>Mark Scheuerell</cp:lastModifiedBy>
  <cp:revision>380</cp:revision>
  <dcterms:created xsi:type="dcterms:W3CDTF">2014-02-03T21:38:42Z</dcterms:created>
  <dcterms:modified xsi:type="dcterms:W3CDTF">2019-03-01T23:25:09Z</dcterms:modified>
</cp:coreProperties>
</file>